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2" r:id="rId6"/>
    <p:sldId id="260" r:id="rId7"/>
    <p:sldId id="265" r:id="rId8"/>
    <p:sldId id="267" r:id="rId9"/>
    <p:sldId id="263" r:id="rId10"/>
    <p:sldId id="268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A35D"/>
    <a:srgbClr val="14A659"/>
    <a:srgbClr val="2B2221"/>
    <a:srgbClr val="3B3B3B"/>
    <a:srgbClr val="1E5E36"/>
    <a:srgbClr val="1E6A55"/>
    <a:srgbClr val="4B8138"/>
    <a:srgbClr val="4BB438"/>
    <a:srgbClr val="262122"/>
    <a:srgbClr val="BE2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67"/>
    <p:restoredTop sz="94683"/>
  </p:normalViewPr>
  <p:slideViewPr>
    <p:cSldViewPr snapToGrid="0" snapToObjects="1">
      <p:cViewPr varScale="1">
        <p:scale>
          <a:sx n="197" d="100"/>
          <a:sy n="197" d="100"/>
        </p:scale>
        <p:origin x="1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2DB89-DD49-614D-AC1D-3D05251AF55D}" type="datetimeFigureOut">
              <a:rPr lang="pt-BR" smtClean="0"/>
              <a:t>26/09/2026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A5B65-E25B-3D49-81DD-CEE4A35853C5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8530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0A5B65-E25B-3D49-81DD-CEE4A35853C5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9689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0C1F57-97F9-1C4C-91F4-E095BA28B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EFAB6D5-738F-4A41-B694-D9364138F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62137C-007C-AC47-A65E-D34B8AF7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A418-7E4D-8E4A-8F74-5425D631FE54}" type="datetimeFigureOut">
              <a:rPr lang="pt-BR" smtClean="0"/>
              <a:t>26/09/2026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61AE2B-75BF-BF41-A288-DAF4270D1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931789-B3C7-0E43-9B15-046304DEC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925E-CED0-7B4D-B502-B2842B77C60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0796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B11AC8-D567-6740-9477-01B3A611E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CFA832-AE1A-C24D-A6F2-3287BD843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0513D0-30C2-6543-BA75-A5C36E1BD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A418-7E4D-8E4A-8F74-5425D631FE54}" type="datetimeFigureOut">
              <a:rPr lang="pt-BR" smtClean="0"/>
              <a:t>26/09/2026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E5A982-E803-7B4F-B2A0-2D189FE4C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559485-205C-084C-9287-35F749AC2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925E-CED0-7B4D-B502-B2842B77C60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2004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F20D98-22E4-924C-A1FD-D3ACD40A2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A989EB3-152D-A740-85DA-3EF7ACCEF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320E93-55A2-F34F-A48C-27223025F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A418-7E4D-8E4A-8F74-5425D631FE54}" type="datetimeFigureOut">
              <a:rPr lang="pt-BR" smtClean="0"/>
              <a:t>26/09/2026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2BE993-8688-534C-8479-C8042F1F0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2DD3B1-7ACF-5B46-A4D8-30BFE86A3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925E-CED0-7B4D-B502-B2842B77C60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4754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C4F301-5B4E-2141-BFF2-CC0A8F431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404D9D4-9F32-8349-AEAD-286734AB0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A6F777-D840-2F49-93B3-70543F3ADA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4E4599-B6EF-5A47-82E3-C57C66E05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A418-7E4D-8E4A-8F74-5425D631FE54}" type="datetimeFigureOut">
              <a:rPr lang="pt-BR" smtClean="0"/>
              <a:t>26/09/2026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FE4F90-186E-874B-BE2D-E21381B4D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C979AC3-3F71-DD4F-A87D-D9720332D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925E-CED0-7B4D-B502-B2842B77C60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6517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478EFF-8955-8F42-AEC4-5AF185FBE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87D9428-35D2-C34F-B10C-FC0E1C985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BE40EF9-D770-6A49-96FE-5BCEF44DEA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D45B735-B223-D649-9D94-2A5DC78DDE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5C3505B-BF54-954F-9BC5-D037D62984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DD69549-903B-C443-99FF-73DCBA6BA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A418-7E4D-8E4A-8F74-5425D631FE54}" type="datetimeFigureOut">
              <a:rPr lang="pt-BR" smtClean="0"/>
              <a:t>26/09/2026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03C6A8D-A9D3-F04B-81A9-C7AC5B9CC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E183F6B-99A1-684D-9FA5-3E4DA9CDF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925E-CED0-7B4D-B502-B2842B77C60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084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3B5D60-9C6E-9B47-81CF-0515FDED2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5A94BC6-2CDB-6840-8530-D48EF191B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A418-7E4D-8E4A-8F74-5425D631FE54}" type="datetimeFigureOut">
              <a:rPr lang="pt-BR" smtClean="0"/>
              <a:t>26/09/2026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ACCEC61-F0EA-1C43-ABA3-00D4FF745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9B8ABF0-B21B-DC48-9F0F-9669ABDA0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925E-CED0-7B4D-B502-B2842B77C60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609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8C3E8BD-95EB-2447-9B88-DFA80EB3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A418-7E4D-8E4A-8F74-5425D631FE54}" type="datetimeFigureOut">
              <a:rPr lang="pt-BR" smtClean="0"/>
              <a:t>26/09/2026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CAF08D6-3804-614C-9548-52C9BB439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A6C4691-B5CC-F349-A32B-D7C378934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925E-CED0-7B4D-B502-B2842B77C60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9583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A19F50-BB4E-5947-B92C-9805BE44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673A5D-E94B-C241-85CF-8EE429D2C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607D9AE-F7CE-B847-8C9F-10302FFF4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9B23E9D-A851-F64E-A160-37C55C7E5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A418-7E4D-8E4A-8F74-5425D631FE54}" type="datetimeFigureOut">
              <a:rPr lang="pt-BR" smtClean="0"/>
              <a:t>26/09/2026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2EBBC8-BA28-504B-9C67-1ED3E0B80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CF7DAE-99AF-3146-873F-5BBCAF096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925E-CED0-7B4D-B502-B2842B77C60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630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349FC2-DA8F-584A-8DF7-9CCD69727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7770A6E-2202-4D48-A680-0A2ED28B04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F160731-9F29-E24E-9FA0-8C1967BAD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58CE06-9E18-5A4C-AD40-D45898177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A418-7E4D-8E4A-8F74-5425D631FE54}" type="datetimeFigureOut">
              <a:rPr lang="pt-BR" smtClean="0"/>
              <a:t>26/09/2026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9E7E34-D450-474E-A043-D3CCB414E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5E0F2C9-77CA-3444-9444-08CD82D9F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925E-CED0-7B4D-B502-B2842B77C60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5460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4FD4D7-329F-3B43-BC5F-CA90C67A7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E25AAEA-377F-674A-810C-B084F0779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D24A3F-EE8A-194F-9A61-B6E4DB1D1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A418-7E4D-8E4A-8F74-5425D631FE54}" type="datetimeFigureOut">
              <a:rPr lang="pt-BR" smtClean="0"/>
              <a:t>26/09/2026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EF5FDF-69DE-594A-85E3-41373A922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355B27-488A-CA4D-BE6F-C865A7520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925E-CED0-7B4D-B502-B2842B77C60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5380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0B6FE30-80C0-004E-8D14-3FFEBB06E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AB323F3-843D-D940-9E4B-67D0C15D72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75D3E2-4A54-3E4E-A5A6-DE6369708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A418-7E4D-8E4A-8F74-5425D631FE54}" type="datetimeFigureOut">
              <a:rPr lang="pt-BR" smtClean="0"/>
              <a:t>26/09/2026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3D455A-E984-7943-B2C6-02E411BB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211426-94DD-544B-837E-A25AC653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D925E-CED0-7B4D-B502-B2842B77C60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2978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691A587-F191-C442-B2FE-6F7A92CAD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BFBF333-F213-F34A-B243-67C8A30AB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3A18D8-611F-1A4B-AB61-0146F2ABF4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0A418-7E4D-8E4A-8F74-5425D631FE54}" type="datetimeFigureOut">
              <a:rPr lang="pt-BR" smtClean="0"/>
              <a:t>26/09/2026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1B775A-6E7F-0D49-BA85-D2A522AC72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8D6C23-BB56-DF41-9390-1D820CECB9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D925E-CED0-7B4D-B502-B2842B77C600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6622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image" Target="../media/image21.emf"/><Relationship Id="rId3" Type="http://schemas.openxmlformats.org/officeDocument/2006/relationships/image" Target="../media/image11.png"/><Relationship Id="rId7" Type="http://schemas.openxmlformats.org/officeDocument/2006/relationships/image" Target="../media/image15.emf"/><Relationship Id="rId12" Type="http://schemas.openxmlformats.org/officeDocument/2006/relationships/image" Target="../media/image2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11" Type="http://schemas.openxmlformats.org/officeDocument/2006/relationships/image" Target="../media/image19.emf"/><Relationship Id="rId5" Type="http://schemas.openxmlformats.org/officeDocument/2006/relationships/image" Target="../media/image13.emf"/><Relationship Id="rId10" Type="http://schemas.openxmlformats.org/officeDocument/2006/relationships/image" Target="../media/image18.emf"/><Relationship Id="rId4" Type="http://schemas.openxmlformats.org/officeDocument/2006/relationships/image" Target="../media/image12.emf"/><Relationship Id="rId9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em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0922993-B6D7-0040-9162-B02C632ECF78}"/>
              </a:ext>
            </a:extLst>
          </p:cNvPr>
          <p:cNvSpPr/>
          <p:nvPr/>
        </p:nvSpPr>
        <p:spPr>
          <a:xfrm>
            <a:off x="0" y="0"/>
            <a:ext cx="12336905" cy="7118058"/>
          </a:xfrm>
          <a:prstGeom prst="rect">
            <a:avLst/>
          </a:prstGeom>
          <a:solidFill>
            <a:srgbClr val="2621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217E7690-3278-504F-AD16-4788D66B01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774006" y="1084173"/>
            <a:ext cx="11761800" cy="7118058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C7EC7168-3B12-FA4E-B22A-C4751EA3211C}"/>
              </a:ext>
            </a:extLst>
          </p:cNvPr>
          <p:cNvSpPr txBox="1"/>
          <p:nvPr/>
        </p:nvSpPr>
        <p:spPr>
          <a:xfrm>
            <a:off x="2591574" y="4006004"/>
            <a:ext cx="7008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err="1">
                <a:solidFill>
                  <a:schemeClr val="bg1"/>
                </a:solidFill>
                <a:latin typeface="Montserrat SemiBold" pitchFamily="2" charset="77"/>
                <a:cs typeface="Segoe UI" panose="020B0502040204020203" pitchFamily="34" charset="0"/>
              </a:rPr>
              <a:t>Motera</a:t>
            </a:r>
            <a:r>
              <a:rPr lang="pt-BR" sz="32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 – Conceito v2 do Logotipo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1FB50D-57F0-8CBF-AA63-19959140D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967" y="1914826"/>
            <a:ext cx="3814864" cy="151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9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0DF0BB3-5156-1B42-A360-3BEBB583583F}"/>
              </a:ext>
            </a:extLst>
          </p:cNvPr>
          <p:cNvSpPr/>
          <p:nvPr/>
        </p:nvSpPr>
        <p:spPr>
          <a:xfrm>
            <a:off x="0" y="0"/>
            <a:ext cx="12336905" cy="7118060"/>
          </a:xfrm>
          <a:prstGeom prst="rect">
            <a:avLst/>
          </a:prstGeom>
          <a:solidFill>
            <a:srgbClr val="2621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217E7690-3278-504F-AD16-4788D66B01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10800000">
            <a:off x="3226621" y="-1304142"/>
            <a:ext cx="11761800" cy="711805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F34C151-9F88-B744-A7F8-049F66A739A1}"/>
              </a:ext>
            </a:extLst>
          </p:cNvPr>
          <p:cNvSpPr txBox="1"/>
          <p:nvPr/>
        </p:nvSpPr>
        <p:spPr>
          <a:xfrm>
            <a:off x="502920" y="351436"/>
            <a:ext cx="30929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Briefing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3DC83C-8AF0-B246-A002-E5224841C8ED}"/>
              </a:ext>
            </a:extLst>
          </p:cNvPr>
          <p:cNvSpPr txBox="1"/>
          <p:nvPr/>
        </p:nvSpPr>
        <p:spPr>
          <a:xfrm>
            <a:off x="1204734" y="2720518"/>
            <a:ext cx="65829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Thin" pitchFamily="2" charset="77"/>
              </a:rPr>
              <a:t>Com o público sendo sua grande maioria motoboys e profissionais de delivery, subentende-se que em sua grande maioria são homens de faixa etária variada mas com o objetivo comum de faturar através de aplicativos de entrega. A marca precisa ter características joviais e descoladas mas de fácil entendimento levando em consideração a baixa escolaridade do público-alvo.</a:t>
            </a:r>
          </a:p>
          <a:p>
            <a:endParaRPr lang="pt-BR" sz="2000" dirty="0">
              <a:solidFill>
                <a:schemeClr val="bg1"/>
              </a:solidFill>
              <a:effectLst/>
              <a:latin typeface="Montserrat Thin" pitchFamily="2" charset="77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7530380B-F2D1-634F-B674-9BB30003DC38}"/>
              </a:ext>
            </a:extLst>
          </p:cNvPr>
          <p:cNvGrpSpPr/>
          <p:nvPr/>
        </p:nvGrpSpPr>
        <p:grpSpPr>
          <a:xfrm>
            <a:off x="8752476" y="2994838"/>
            <a:ext cx="1931221" cy="1931221"/>
            <a:chOff x="8382000" y="2796718"/>
            <a:chExt cx="1931221" cy="1931221"/>
          </a:xfrm>
        </p:grpSpPr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2D3DD246-7613-5848-943B-77023263A475}"/>
                </a:ext>
              </a:extLst>
            </p:cNvPr>
            <p:cNvSpPr txBox="1"/>
            <p:nvPr/>
          </p:nvSpPr>
          <p:spPr>
            <a:xfrm>
              <a:off x="8618095" y="3100608"/>
              <a:ext cx="169512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dirty="0">
                  <a:solidFill>
                    <a:schemeClr val="bg1"/>
                  </a:solidFill>
                  <a:latin typeface="Montserrat Thin" pitchFamily="2" charset="77"/>
                </a:rPr>
                <a:t>Moderna</a:t>
              </a:r>
            </a:p>
            <a:p>
              <a:r>
                <a:rPr lang="pt-BR" sz="2000" dirty="0">
                  <a:solidFill>
                    <a:schemeClr val="bg1"/>
                  </a:solidFill>
                  <a:latin typeface="Montserrat Thin" pitchFamily="2" charset="77"/>
                </a:rPr>
                <a:t>Amigável</a:t>
              </a:r>
            </a:p>
            <a:p>
              <a:r>
                <a:rPr lang="pt-BR" sz="2000" dirty="0">
                  <a:solidFill>
                    <a:schemeClr val="bg1"/>
                  </a:solidFill>
                  <a:latin typeface="Montserrat Thin" pitchFamily="2" charset="77"/>
                </a:rPr>
                <a:t>Tecnológica</a:t>
              </a:r>
            </a:p>
            <a:p>
              <a:r>
                <a:rPr lang="pt-BR" sz="2000" dirty="0">
                  <a:solidFill>
                    <a:schemeClr val="bg1"/>
                  </a:solidFill>
                  <a:latin typeface="Montserrat Thin" pitchFamily="2" charset="77"/>
                </a:rPr>
                <a:t>Ecológica</a:t>
              </a:r>
              <a:endParaRPr lang="pt-BR" sz="2000" dirty="0">
                <a:solidFill>
                  <a:schemeClr val="bg1"/>
                </a:solidFill>
                <a:effectLst/>
                <a:latin typeface="Montserrat Thin" pitchFamily="2" charset="77"/>
              </a:endParaRPr>
            </a:p>
          </p:txBody>
        </p:sp>
        <p:sp>
          <p:nvSpPr>
            <p:cNvPr id="3" name="Retângulo Arredondado 2">
              <a:extLst>
                <a:ext uri="{FF2B5EF4-FFF2-40B4-BE49-F238E27FC236}">
                  <a16:creationId xmlns:a16="http://schemas.microsoft.com/office/drawing/2014/main" id="{2337AACA-8D66-6140-B3FC-A250D2A1DDB5}"/>
                </a:ext>
              </a:extLst>
            </p:cNvPr>
            <p:cNvSpPr/>
            <p:nvPr/>
          </p:nvSpPr>
          <p:spPr>
            <a:xfrm>
              <a:off x="8382000" y="2796718"/>
              <a:ext cx="1931221" cy="1931221"/>
            </a:xfrm>
            <a:prstGeom prst="roundRect">
              <a:avLst/>
            </a:prstGeom>
            <a:noFill/>
            <a:ln w="38100">
              <a:solidFill>
                <a:srgbClr val="06A35D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7816003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4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C2043165-9A02-6141-B7B0-6E730535074E}"/>
              </a:ext>
            </a:extLst>
          </p:cNvPr>
          <p:cNvSpPr/>
          <p:nvPr/>
        </p:nvSpPr>
        <p:spPr>
          <a:xfrm>
            <a:off x="0" y="-146957"/>
            <a:ext cx="12336905" cy="7265017"/>
          </a:xfrm>
          <a:prstGeom prst="rect">
            <a:avLst/>
          </a:prstGeom>
          <a:solidFill>
            <a:srgbClr val="2621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217E7690-3278-504F-AD16-4788D66B01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774006" y="1084173"/>
            <a:ext cx="11761800" cy="711805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CE78715-761F-B640-879A-E5F5E32576B6}"/>
              </a:ext>
            </a:extLst>
          </p:cNvPr>
          <p:cNvSpPr txBox="1"/>
          <p:nvPr/>
        </p:nvSpPr>
        <p:spPr>
          <a:xfrm>
            <a:off x="502920" y="351436"/>
            <a:ext cx="30929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Solução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7E11227-8BDD-DE40-A515-56B7ED12CDE5}"/>
              </a:ext>
            </a:extLst>
          </p:cNvPr>
          <p:cNvSpPr txBox="1"/>
          <p:nvPr/>
        </p:nvSpPr>
        <p:spPr>
          <a:xfrm>
            <a:off x="1698172" y="1321598"/>
            <a:ext cx="87612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 Thin" pitchFamily="2" charset="77"/>
              </a:rPr>
              <a:t>Seguindo as alterações solicitadas em relação a primeira alternativa, dessa vez criamos um símbolo que fosse mais simples, que não necessariamente estivesse na semântica do público alvo e que fosse mais abstrato e conceitual.</a:t>
            </a:r>
            <a:endParaRPr lang="pt-BR" sz="2000" dirty="0">
              <a:solidFill>
                <a:schemeClr val="bg1"/>
              </a:solidFill>
              <a:effectLst/>
              <a:latin typeface="Montserrat Thin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515188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F262FE38-E2A0-7E48-B830-D9F29016D0E4}"/>
              </a:ext>
            </a:extLst>
          </p:cNvPr>
          <p:cNvSpPr/>
          <p:nvPr/>
        </p:nvSpPr>
        <p:spPr>
          <a:xfrm>
            <a:off x="0" y="-130629"/>
            <a:ext cx="12336905" cy="7248689"/>
          </a:xfrm>
          <a:prstGeom prst="rect">
            <a:avLst/>
          </a:prstGeom>
          <a:solidFill>
            <a:srgbClr val="2621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217E7690-3278-504F-AD16-4788D66B01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10800000">
            <a:off x="3226621" y="-1304142"/>
            <a:ext cx="11761800" cy="711805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4C60C46-6662-264D-9D93-E96EEE7F2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16" y="495055"/>
            <a:ext cx="5137551" cy="5867889"/>
          </a:xfrm>
          <a:prstGeom prst="rect">
            <a:avLst/>
          </a:prstGeom>
        </p:spPr>
      </p:pic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34EFEFB3-B893-844B-A331-CE7284638361}"/>
              </a:ext>
            </a:extLst>
          </p:cNvPr>
          <p:cNvSpPr/>
          <p:nvPr/>
        </p:nvSpPr>
        <p:spPr>
          <a:xfrm>
            <a:off x="6178813" y="2293037"/>
            <a:ext cx="1637086" cy="1679356"/>
          </a:xfrm>
          <a:prstGeom prst="roundRect">
            <a:avLst/>
          </a:prstGeom>
          <a:solidFill>
            <a:srgbClr val="4B813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t-BR" sz="1600" dirty="0"/>
              <a:t>Cor Principal</a:t>
            </a:r>
          </a:p>
          <a:p>
            <a:pPr algn="ctr"/>
            <a:r>
              <a:rPr lang="pt-BR" dirty="0"/>
              <a:t>#4cb639</a:t>
            </a:r>
          </a:p>
        </p:txBody>
      </p:sp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id="{9EA7517E-9843-AA49-A61E-DE9E10659390}"/>
              </a:ext>
            </a:extLst>
          </p:cNvPr>
          <p:cNvSpPr/>
          <p:nvPr/>
        </p:nvSpPr>
        <p:spPr>
          <a:xfrm>
            <a:off x="8065757" y="2293036"/>
            <a:ext cx="1758548" cy="1679357"/>
          </a:xfrm>
          <a:prstGeom prst="roundRect">
            <a:avLst/>
          </a:prstGeom>
          <a:solidFill>
            <a:srgbClr val="1E5E36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t-BR" sz="1600" dirty="0"/>
              <a:t>Cor Alternativa para </a:t>
            </a:r>
            <a:r>
              <a:rPr lang="pt-BR" sz="1600" dirty="0" err="1"/>
              <a:t>Degradê</a:t>
            </a:r>
            <a:endParaRPr lang="pt-BR" sz="1600" dirty="0"/>
          </a:p>
          <a:p>
            <a:pPr algn="ctr"/>
            <a:r>
              <a:rPr lang="pt-BR" dirty="0"/>
              <a:t>#1f9158</a:t>
            </a:r>
          </a:p>
        </p:txBody>
      </p:sp>
      <p:sp>
        <p:nvSpPr>
          <p:cNvPr id="13" name="Retângulo Arredondado 12">
            <a:extLst>
              <a:ext uri="{FF2B5EF4-FFF2-40B4-BE49-F238E27FC236}">
                <a16:creationId xmlns:a16="http://schemas.microsoft.com/office/drawing/2014/main" id="{7CB65CA1-B211-B845-8B66-DF1F49C4CA3F}"/>
              </a:ext>
            </a:extLst>
          </p:cNvPr>
          <p:cNvSpPr/>
          <p:nvPr/>
        </p:nvSpPr>
        <p:spPr>
          <a:xfrm>
            <a:off x="9998952" y="2293036"/>
            <a:ext cx="1758548" cy="1679357"/>
          </a:xfrm>
          <a:prstGeom prst="roundRect">
            <a:avLst/>
          </a:prstGeom>
          <a:solidFill>
            <a:srgbClr val="3B3B3B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t-BR" sz="1600" dirty="0"/>
              <a:t>Cor composta para utilizar em ambos os casos</a:t>
            </a:r>
          </a:p>
          <a:p>
            <a:pPr algn="ctr"/>
            <a:r>
              <a:rPr lang="pt-BR" dirty="0"/>
              <a:t>#231e20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B0D3795-0EF0-094C-82F4-569B58F14C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43667" y="3455934"/>
            <a:ext cx="2013447" cy="256479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F9672B2-A5D2-394B-A80D-0882675AC24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828089" y="3462357"/>
            <a:ext cx="2008404" cy="255837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CECA6ED-F789-3D44-AAC9-8783D0DEC98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878120" y="3465744"/>
            <a:ext cx="2008405" cy="255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194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E5F2E73A-FFC1-7E43-9FA9-03EB1D50729B}"/>
              </a:ext>
            </a:extLst>
          </p:cNvPr>
          <p:cNvSpPr/>
          <p:nvPr/>
        </p:nvSpPr>
        <p:spPr>
          <a:xfrm>
            <a:off x="-72453" y="-198508"/>
            <a:ext cx="12336905" cy="7255015"/>
          </a:xfrm>
          <a:prstGeom prst="rect">
            <a:avLst/>
          </a:prstGeom>
          <a:solidFill>
            <a:srgbClr val="2621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8013B93-4215-C047-BDB4-255DE5D9BD02}"/>
              </a:ext>
            </a:extLst>
          </p:cNvPr>
          <p:cNvSpPr txBox="1"/>
          <p:nvPr/>
        </p:nvSpPr>
        <p:spPr>
          <a:xfrm>
            <a:off x="644361" y="276379"/>
            <a:ext cx="109032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Metodologias Utilizadas para a Criação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91F0712-36C0-AE4A-A0CD-D62C365C9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390" y="1107376"/>
            <a:ext cx="4993218" cy="467289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517949B-01C6-1F44-ACE0-220DB0FC2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4618" y="1107376"/>
            <a:ext cx="4422765" cy="47773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71EDB26-E731-DC44-A682-8C8E30E1D6A5}"/>
              </a:ext>
            </a:extLst>
          </p:cNvPr>
          <p:cNvSpPr txBox="1"/>
          <p:nvPr/>
        </p:nvSpPr>
        <p:spPr>
          <a:xfrm>
            <a:off x="4416189" y="6027003"/>
            <a:ext cx="33596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Semiótica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7CF142C-D7ED-DD44-86DC-1305E920F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4618" y="1040333"/>
            <a:ext cx="4422765" cy="47773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6F8C9890-DD59-1F4D-A944-E99676B92AE1}"/>
              </a:ext>
            </a:extLst>
          </p:cNvPr>
          <p:cNvSpPr txBox="1"/>
          <p:nvPr/>
        </p:nvSpPr>
        <p:spPr>
          <a:xfrm>
            <a:off x="3147895" y="6027003"/>
            <a:ext cx="5896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Grid de Construção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CED6F4F-982C-164D-915D-7355D90E2F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3581" y="1040333"/>
            <a:ext cx="4484833" cy="484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DA05B076-BD14-F441-9E2B-1A44896A7DDD}"/>
              </a:ext>
            </a:extLst>
          </p:cNvPr>
          <p:cNvSpPr txBox="1"/>
          <p:nvPr/>
        </p:nvSpPr>
        <p:spPr>
          <a:xfrm>
            <a:off x="2972552" y="6027002"/>
            <a:ext cx="5896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Proporção Áurea</a:t>
            </a:r>
          </a:p>
        </p:txBody>
      </p:sp>
    </p:spTree>
    <p:extLst>
      <p:ext uri="{BB962C8B-B14F-4D97-AF65-F5344CB8AC3E}">
        <p14:creationId xmlns:p14="http://schemas.microsoft.com/office/powerpoint/2010/main" val="18997431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31562 -0.0020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81" y="-11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3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6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900"/>
                            </p:stCondLst>
                            <p:childTnLst>
                              <p:par>
                                <p:cTn id="2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-0.13776 -0.0097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88" y="-48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9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2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500"/>
                            </p:stCondLst>
                            <p:childTnLst>
                              <p:par>
                                <p:cTn id="3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8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100"/>
                            </p:stCondLst>
                            <p:childTnLst>
                              <p:par>
                                <p:cTn id="5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.16576 -0.0048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81" y="-255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3" grpId="0"/>
      <p:bldP spid="13" grpId="1"/>
      <p:bldP spid="19" grpId="0"/>
      <p:bldP spid="1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ângulo 46">
            <a:extLst>
              <a:ext uri="{FF2B5EF4-FFF2-40B4-BE49-F238E27FC236}">
                <a16:creationId xmlns:a16="http://schemas.microsoft.com/office/drawing/2014/main" id="{E76D3EEB-6DD7-CC47-A4A6-5CBE29AD20EA}"/>
              </a:ext>
            </a:extLst>
          </p:cNvPr>
          <p:cNvSpPr/>
          <p:nvPr/>
        </p:nvSpPr>
        <p:spPr>
          <a:xfrm>
            <a:off x="-214008" y="-118224"/>
            <a:ext cx="12565724" cy="1714715"/>
          </a:xfrm>
          <a:prstGeom prst="rect">
            <a:avLst/>
          </a:prstGeom>
          <a:solidFill>
            <a:srgbClr val="2621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8013B93-4215-C047-BDB4-255DE5D9BD02}"/>
              </a:ext>
            </a:extLst>
          </p:cNvPr>
          <p:cNvSpPr txBox="1"/>
          <p:nvPr/>
        </p:nvSpPr>
        <p:spPr>
          <a:xfrm>
            <a:off x="502920" y="327875"/>
            <a:ext cx="3672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Construção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132FAB9-481F-6344-9844-D07C097A4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382" y="1692500"/>
            <a:ext cx="8646574" cy="487771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99D9217-3341-BC4C-893E-D6AD552EA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338" y="2159518"/>
            <a:ext cx="3671615" cy="409321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B33BBD5-94CC-5140-8B54-4AF019FA2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1021" y="2159518"/>
            <a:ext cx="3200895" cy="412494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9CAC3E0-3D97-EA45-B6A6-39D440C3A5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432" y="1699428"/>
            <a:ext cx="5177919" cy="498166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ABEE759-B796-BC4A-B60F-4ECAE8D56E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3277" y="2135720"/>
            <a:ext cx="5115156" cy="412494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00511FC5-37F9-7649-9EBA-503F32E01E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4659" y="2159518"/>
            <a:ext cx="5115156" cy="4124946"/>
          </a:xfrm>
          <a:prstGeom prst="rect">
            <a:avLst/>
          </a:prstGeom>
        </p:spPr>
      </p:pic>
      <p:sp>
        <p:nvSpPr>
          <p:cNvPr id="55" name="Retângulo 54">
            <a:extLst>
              <a:ext uri="{FF2B5EF4-FFF2-40B4-BE49-F238E27FC236}">
                <a16:creationId xmlns:a16="http://schemas.microsoft.com/office/drawing/2014/main" id="{1A4A508B-DAC7-F749-8041-844262D8ADFC}"/>
              </a:ext>
            </a:extLst>
          </p:cNvPr>
          <p:cNvSpPr/>
          <p:nvPr/>
        </p:nvSpPr>
        <p:spPr>
          <a:xfrm>
            <a:off x="-186862" y="41241"/>
            <a:ext cx="12565724" cy="7001243"/>
          </a:xfrm>
          <a:prstGeom prst="rect">
            <a:avLst/>
          </a:prstGeom>
          <a:solidFill>
            <a:srgbClr val="2621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7D40AE8-C3CE-3A49-8683-EEC610EBA6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3068" y="2159518"/>
            <a:ext cx="3712450" cy="4093214"/>
          </a:xfrm>
          <a:prstGeom prst="rect">
            <a:avLst/>
          </a:prstGeom>
        </p:spPr>
      </p:pic>
      <p:pic>
        <p:nvPicPr>
          <p:cNvPr id="14" name="M" hidden="1">
            <a:extLst>
              <a:ext uri="{FF2B5EF4-FFF2-40B4-BE49-F238E27FC236}">
                <a16:creationId xmlns:a16="http://schemas.microsoft.com/office/drawing/2014/main" id="{7BB00E9B-F514-324C-B138-2E00630CEF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2954" y="1755956"/>
            <a:ext cx="3200895" cy="2240627"/>
          </a:xfrm>
          <a:prstGeom prst="rect">
            <a:avLst/>
          </a:prstGeom>
        </p:spPr>
      </p:pic>
      <p:pic>
        <p:nvPicPr>
          <p:cNvPr id="16" name="BAIXO">
            <a:extLst>
              <a:ext uri="{FF2B5EF4-FFF2-40B4-BE49-F238E27FC236}">
                <a16:creationId xmlns:a16="http://schemas.microsoft.com/office/drawing/2014/main" id="{F9C39ED3-EB62-7D42-B84A-82AE97210E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39612" y="3343534"/>
            <a:ext cx="2985468" cy="1969138"/>
          </a:xfrm>
          <a:prstGeom prst="rect">
            <a:avLst/>
          </a:prstGeom>
        </p:spPr>
      </p:pic>
      <p:pic>
        <p:nvPicPr>
          <p:cNvPr id="21" name="CIMA">
            <a:extLst>
              <a:ext uri="{FF2B5EF4-FFF2-40B4-BE49-F238E27FC236}">
                <a16:creationId xmlns:a16="http://schemas.microsoft.com/office/drawing/2014/main" id="{65C2726D-2784-BB40-9243-DE8992F6476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15166" y="1224667"/>
            <a:ext cx="2985468" cy="1969138"/>
          </a:xfrm>
          <a:prstGeom prst="rect">
            <a:avLst/>
          </a:prstGeom>
        </p:spPr>
      </p:pic>
      <p:pic>
        <p:nvPicPr>
          <p:cNvPr id="23" name="MOTERA">
            <a:extLst>
              <a:ext uri="{FF2B5EF4-FFF2-40B4-BE49-F238E27FC236}">
                <a16:creationId xmlns:a16="http://schemas.microsoft.com/office/drawing/2014/main" id="{4CCFBB1A-CDC0-544D-B036-DBF2B59FED4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87026" y="2901920"/>
            <a:ext cx="4318000" cy="876300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E085B4B9-BFF7-7F45-BF5D-34A579676A15}"/>
              </a:ext>
            </a:extLst>
          </p:cNvPr>
          <p:cNvSpPr txBox="1"/>
          <p:nvPr/>
        </p:nvSpPr>
        <p:spPr>
          <a:xfrm>
            <a:off x="4678641" y="3548102"/>
            <a:ext cx="50956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700" dirty="0">
                <a:solidFill>
                  <a:schemeClr val="bg1"/>
                </a:solidFill>
              </a:rPr>
              <a:t>Locação que move o seu sonho.</a:t>
            </a:r>
          </a:p>
        </p:txBody>
      </p:sp>
    </p:spTree>
    <p:extLst>
      <p:ext uri="{BB962C8B-B14F-4D97-AF65-F5344CB8AC3E}">
        <p14:creationId xmlns:p14="http://schemas.microsoft.com/office/powerpoint/2010/main" val="39963011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70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200"/>
                            </p:stCondLst>
                            <p:childTnLst>
                              <p:par>
                                <p:cTn id="6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44444E-6 L -0.02982 -0.13588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7" y="-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820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8300"/>
                            </p:stCondLst>
                            <p:childTnLst>
                              <p:par>
                                <p:cTn id="71" presetID="2" presetClass="exit" presetSubtype="1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9300"/>
                            </p:stCondLst>
                            <p:childTnLst>
                              <p:par>
                                <p:cTn id="80" presetID="2" presetClass="entr" presetSubtype="1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6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600"/>
                            </p:stCondLst>
                            <p:childTnLst>
                              <p:par>
                                <p:cTn id="9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6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1100"/>
                            </p:stCondLst>
                            <p:childTnLst>
                              <p:par>
                                <p:cTn id="10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1600"/>
                            </p:stCondLst>
                            <p:childTnLst>
                              <p:par>
                                <p:cTn id="10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1300" fill="hold"/>
                                        <p:tgtEl>
                                          <p:spTgt spid="13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82 -0.13588 L -0.21875 -0.11319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53" y="1134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5 -0.04468 L 0.18047 -0.04468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36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5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F10E7EB8-A0B4-514B-AC3B-698656138113}"/>
              </a:ext>
            </a:extLst>
          </p:cNvPr>
          <p:cNvSpPr/>
          <p:nvPr/>
        </p:nvSpPr>
        <p:spPr>
          <a:xfrm>
            <a:off x="0" y="0"/>
            <a:ext cx="12336905" cy="7118060"/>
          </a:xfrm>
          <a:prstGeom prst="rect">
            <a:avLst/>
          </a:prstGeom>
          <a:solidFill>
            <a:srgbClr val="2621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F34C151-9F88-B744-A7F8-049F66A739A1}"/>
              </a:ext>
            </a:extLst>
          </p:cNvPr>
          <p:cNvSpPr txBox="1"/>
          <p:nvPr/>
        </p:nvSpPr>
        <p:spPr>
          <a:xfrm>
            <a:off x="682535" y="433079"/>
            <a:ext cx="3735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Simbologia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CA79455-367D-C842-A628-EA7A489E7D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10800000">
            <a:off x="4330661" y="-1503247"/>
            <a:ext cx="11531383" cy="697861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3FC506F-7B2D-1C4C-B18F-A82FC443AE57}"/>
              </a:ext>
            </a:extLst>
          </p:cNvPr>
          <p:cNvSpPr txBox="1"/>
          <p:nvPr/>
        </p:nvSpPr>
        <p:spPr>
          <a:xfrm>
            <a:off x="7030603" y="3224599"/>
            <a:ext cx="1896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+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58C9FF2-AB84-CD4D-B0EB-C737A991F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735" y="2490300"/>
            <a:ext cx="2267354" cy="266892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221B57D-6C3A-C043-87F1-8C7B8A10F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102" y="2490301"/>
            <a:ext cx="2267354" cy="266892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D5686E4-C3F9-F04F-ADD0-BFD5229C04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0964" y="2490301"/>
            <a:ext cx="2267354" cy="2668929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8894B4BC-20B0-5443-9F63-BB54BE888EBA}"/>
              </a:ext>
            </a:extLst>
          </p:cNvPr>
          <p:cNvSpPr txBox="1"/>
          <p:nvPr/>
        </p:nvSpPr>
        <p:spPr>
          <a:xfrm>
            <a:off x="3596462" y="3224599"/>
            <a:ext cx="1896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+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41A26B1-B3BC-D54C-9487-32EFC9E9253E}"/>
              </a:ext>
            </a:extLst>
          </p:cNvPr>
          <p:cNvSpPr txBox="1"/>
          <p:nvPr/>
        </p:nvSpPr>
        <p:spPr>
          <a:xfrm>
            <a:off x="1549457" y="5299333"/>
            <a:ext cx="26099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Rotas //</a:t>
            </a:r>
          </a:p>
          <a:p>
            <a:pPr algn="ctr"/>
            <a:r>
              <a:rPr lang="pt-BR" sz="32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Caminhos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187BE2B-10AA-164D-BC27-95189E572F47}"/>
              </a:ext>
            </a:extLst>
          </p:cNvPr>
          <p:cNvSpPr txBox="1"/>
          <p:nvPr/>
        </p:nvSpPr>
        <p:spPr>
          <a:xfrm>
            <a:off x="4898824" y="5288242"/>
            <a:ext cx="26099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Letra Inicial da Marca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ABF94EA-3B06-8645-AA71-6DB48597EC50}"/>
              </a:ext>
            </a:extLst>
          </p:cNvPr>
          <p:cNvSpPr txBox="1"/>
          <p:nvPr/>
        </p:nvSpPr>
        <p:spPr>
          <a:xfrm>
            <a:off x="8279686" y="5285478"/>
            <a:ext cx="26099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Escolha //</a:t>
            </a:r>
          </a:p>
          <a:p>
            <a:pPr algn="ctr"/>
            <a:r>
              <a:rPr lang="pt-BR" sz="32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Direção</a:t>
            </a:r>
          </a:p>
        </p:txBody>
      </p:sp>
    </p:spTree>
    <p:extLst>
      <p:ext uri="{BB962C8B-B14F-4D97-AF65-F5344CB8AC3E}">
        <p14:creationId xmlns:p14="http://schemas.microsoft.com/office/powerpoint/2010/main" val="1097155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FF5A50D-F1F5-4A49-B1B5-10030626FF09}"/>
              </a:ext>
            </a:extLst>
          </p:cNvPr>
          <p:cNvSpPr/>
          <p:nvPr/>
        </p:nvSpPr>
        <p:spPr>
          <a:xfrm>
            <a:off x="0" y="0"/>
            <a:ext cx="12336905" cy="7118060"/>
          </a:xfrm>
          <a:prstGeom prst="rect">
            <a:avLst/>
          </a:prstGeom>
          <a:solidFill>
            <a:srgbClr val="2621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F34C151-9F88-B744-A7F8-049F66A739A1}"/>
              </a:ext>
            </a:extLst>
          </p:cNvPr>
          <p:cNvSpPr txBox="1"/>
          <p:nvPr/>
        </p:nvSpPr>
        <p:spPr>
          <a:xfrm>
            <a:off x="682535" y="433079"/>
            <a:ext cx="3735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Tipografia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F8AB42B-2FEA-EB49-BA08-6E31D1C42A3B}"/>
              </a:ext>
            </a:extLst>
          </p:cNvPr>
          <p:cNvSpPr txBox="1"/>
          <p:nvPr/>
        </p:nvSpPr>
        <p:spPr>
          <a:xfrm>
            <a:off x="2865587" y="4452612"/>
            <a:ext cx="64608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Exclusiva </a:t>
            </a:r>
            <a:r>
              <a:rPr lang="pt-BR" sz="2800" dirty="0" err="1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Motera</a:t>
            </a:r>
            <a:r>
              <a:rPr lang="pt-BR" sz="28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.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Fonte sem </a:t>
            </a:r>
            <a:r>
              <a:rPr lang="pt-BR" sz="2000" dirty="0" err="1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serifas</a:t>
            </a:r>
            <a:r>
              <a:rPr lang="pt-BR" sz="20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, </a:t>
            </a:r>
            <a:r>
              <a:rPr lang="pt-BR" sz="2000" dirty="0" err="1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semi-bold</a:t>
            </a:r>
            <a:r>
              <a:rPr lang="pt-BR" sz="20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 com caracteres arredondados baseado no símbolo.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A fonte transmite a sensação de modernidade, exclusividade tecnologia e fluidez.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AF723D3-3916-0A44-AEA4-34BFFD9B5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764" y="2097741"/>
            <a:ext cx="8744471" cy="1769409"/>
          </a:xfrm>
          <a:prstGeom prst="rect">
            <a:avLst/>
          </a:prstGeom>
          <a:effectLst>
            <a:outerShdw blurRad="427029" dist="132033" dir="5400000" algn="t" rotWithShape="0">
              <a:prstClr val="black">
                <a:alpha val="40000"/>
              </a:prstClr>
            </a:outerShdw>
            <a:reflection blurRad="6350" stA="7000" endPos="63000" dir="5400000" sy="-100000" algn="bl" rotWithShape="0"/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F320C84-4081-BE40-A746-7E74F2A411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10800000">
            <a:off x="4330661" y="-1503247"/>
            <a:ext cx="11531383" cy="697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4267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776CAABB-7712-4949-9AAB-BA938E9AFB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273029" y="1590715"/>
            <a:ext cx="5645943" cy="526470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7B3E1F9-268F-854C-8A6E-BA699D5B23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70883" y="683094"/>
            <a:ext cx="7250233" cy="676729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3B751CDE-50DF-AA49-86BE-5E78CDE9C9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53463" y="1046948"/>
            <a:ext cx="6485073" cy="6053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62F1B7E-F981-9D48-92E2-2A599252410F}"/>
              </a:ext>
            </a:extLst>
          </p:cNvPr>
          <p:cNvSpPr/>
          <p:nvPr/>
        </p:nvSpPr>
        <p:spPr>
          <a:xfrm>
            <a:off x="0" y="0"/>
            <a:ext cx="12336905" cy="1744133"/>
          </a:xfrm>
          <a:prstGeom prst="rect">
            <a:avLst/>
          </a:prstGeom>
          <a:solidFill>
            <a:srgbClr val="2621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F34C151-9F88-B744-A7F8-049F66A739A1}"/>
              </a:ext>
            </a:extLst>
          </p:cNvPr>
          <p:cNvSpPr txBox="1"/>
          <p:nvPr/>
        </p:nvSpPr>
        <p:spPr>
          <a:xfrm>
            <a:off x="682535" y="450012"/>
            <a:ext cx="3872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Montserrat Thin" pitchFamily="2" charset="77"/>
                <a:cs typeface="Segoe UI" panose="020B0502040204020203" pitchFamily="34" charset="0"/>
              </a:rPr>
              <a:t>Aplicações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FD02FBE-6C6B-404C-B946-42888CDDB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4573" y="385844"/>
            <a:ext cx="3792881" cy="9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606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-0.34271 0.0011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35" y="4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55000" y="5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022E-16 L 0.31615 0.020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7" y="101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31 -0.00972 L -0.02943 0.0111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0922993-B6D7-0040-9162-B02C632ECF78}"/>
              </a:ext>
            </a:extLst>
          </p:cNvPr>
          <p:cNvSpPr/>
          <p:nvPr/>
        </p:nvSpPr>
        <p:spPr>
          <a:xfrm>
            <a:off x="0" y="0"/>
            <a:ext cx="12336905" cy="7118058"/>
          </a:xfrm>
          <a:prstGeom prst="rect">
            <a:avLst/>
          </a:prstGeom>
          <a:solidFill>
            <a:srgbClr val="2621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217E7690-3278-504F-AD16-4788D66B01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774006" y="1084173"/>
            <a:ext cx="11761800" cy="7118058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C7EC7168-3B12-FA4E-B22A-C4751EA3211C}"/>
              </a:ext>
            </a:extLst>
          </p:cNvPr>
          <p:cNvSpPr txBox="1"/>
          <p:nvPr/>
        </p:nvSpPr>
        <p:spPr>
          <a:xfrm>
            <a:off x="2591574" y="4006004"/>
            <a:ext cx="7008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Montserrat SemiBold" pitchFamily="2" charset="77"/>
                <a:cs typeface="Segoe UI" panose="020B0502040204020203" pitchFamily="34" charset="0"/>
              </a:rPr>
              <a:t>Aguardamos a Aprovação </a:t>
            </a:r>
            <a:r>
              <a:rPr lang="pt-BR" sz="3200" dirty="0">
                <a:solidFill>
                  <a:schemeClr val="bg1"/>
                </a:solidFill>
                <a:latin typeface="Montserrat Light" pitchFamily="2" charset="77"/>
                <a:cs typeface="Segoe UI" panose="020B0502040204020203" pitchFamily="34" charset="0"/>
              </a:rPr>
              <a:t>=</a:t>
            </a:r>
            <a:r>
              <a:rPr lang="pt-BR" sz="3200" dirty="0" err="1">
                <a:solidFill>
                  <a:schemeClr val="bg1"/>
                </a:solidFill>
                <a:latin typeface="Montserrat Light" pitchFamily="2" charset="77"/>
                <a:cs typeface="Segoe UI" panose="020B0502040204020203" pitchFamily="34" charset="0"/>
              </a:rPr>
              <a:t>D</a:t>
            </a:r>
            <a:endParaRPr lang="pt-BR" sz="3200" dirty="0">
              <a:solidFill>
                <a:schemeClr val="bg1"/>
              </a:solidFill>
              <a:latin typeface="Montserrat Light" pitchFamily="2" charset="77"/>
              <a:cs typeface="Segoe UI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21786A-247A-F28E-8E89-7BB284FA8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967" y="1914826"/>
            <a:ext cx="3814864" cy="151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3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3421</TotalTime>
  <Words>196</Words>
  <Application>Microsoft Macintosh PowerPoint</Application>
  <PresentationFormat>Widescreen</PresentationFormat>
  <Paragraphs>36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Montserrat Light</vt:lpstr>
      <vt:lpstr>Montserrat SemiBold</vt:lpstr>
      <vt:lpstr>Montserrat Thin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 Office User</dc:creator>
  <cp:lastModifiedBy>Guierone Ribeiro</cp:lastModifiedBy>
  <cp:revision>31</cp:revision>
  <dcterms:created xsi:type="dcterms:W3CDTF">2022-01-24T16:00:00Z</dcterms:created>
  <dcterms:modified xsi:type="dcterms:W3CDTF">2026-09-26T10:02:13Z</dcterms:modified>
</cp:coreProperties>
</file>